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embeddedFontLst>
    <p:embeddedFont>
      <p:font typeface="Robo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oboto-regular.fnt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oboto-italic.fntdata"/><Relationship Id="rId14" Type="http://schemas.openxmlformats.org/officeDocument/2006/relationships/slide" Target="slides/slide9.xml"/><Relationship Id="rId36" Type="http://schemas.openxmlformats.org/officeDocument/2006/relationships/font" Target="fonts/Roboto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Robo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9514bb7e96_0_9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9514bb7e96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9514bb7e96_0_10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9514bb7e96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9514bb7e96_0_6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9514bb7e96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9514bb7e96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9514bb7e9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9514bb7e96_0_2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9514bb7e96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9514bb7e96_0_2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9514bb7e96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9514bb7e96_0_26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9514bb7e96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9514bb7e96_0_26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9514bb7e96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9514bb7e96_0_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9514bb7e9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9514bb7e96_0_27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9514bb7e96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9514bb7e96_0_2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9514bb7e96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9514bb7e96_0_1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9514bb7e96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9514bb7e96_0_1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9514bb7e96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9514bb7e96_0_15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9514bb7e96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9514bb7e96_0_18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9514bb7e96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9514bb7e96_0_2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9514bb7e96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9514bb7e96_0_2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9514bb7e96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9514bb7e96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9514bb7e9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9514bb7e96_0_3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9514bb7e96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9514bb7e96_0_4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9514bb7e96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9514bb7e96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9514bb7e9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9514bb7e96_0_5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9514bb7e96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9514bb7e96_0_6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9514bb7e96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iohk.io/" TargetMode="External"/><Relationship Id="rId4" Type="http://schemas.openxmlformats.org/officeDocument/2006/relationships/hyperlink" Target="mailto:Lars.Bruenjes@iohk.io" TargetMode="External"/><Relationship Id="rId5" Type="http://schemas.openxmlformats.org/officeDocument/2006/relationships/hyperlink" Target="https://www.geniusyield.co" TargetMode="External"/><Relationship Id="rId6" Type="http://schemas.openxmlformats.org/officeDocument/2006/relationships/hyperlink" Target="mailto:Lars.Bruenjes@geniusyield.co" TargetMode="External"/><Relationship Id="rId7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en.wikipedia.org/wiki/Finance" TargetMode="External"/><Relationship Id="rId4" Type="http://schemas.openxmlformats.org/officeDocument/2006/relationships/hyperlink" Target="https://en.wikipedia.org/wiki/Contract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en.wikipedia.org/wiki/Commodities_exchange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en.wikipedia.org/wiki/Strike_price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1AEF8"/>
            </a:gs>
            <a:gs pos="100000">
              <a:srgbClr val="1663DF"/>
            </a:gs>
          </a:gsLst>
          <a:lin ang="5400012" scaled="0"/>
        </a:gra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1175" y="920375"/>
            <a:ext cx="2476500" cy="263842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type="ctrTitle"/>
          </p:nvPr>
        </p:nvSpPr>
        <p:spPr>
          <a:xfrm>
            <a:off x="390525" y="1137050"/>
            <a:ext cx="8222100" cy="16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Demystifying Crypto Derivatives</a:t>
            </a:r>
            <a:endParaRPr/>
          </a:p>
        </p:txBody>
      </p:sp>
      <p:sp>
        <p:nvSpPr>
          <p:cNvPr id="69" name="Google Shape;69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From Basics to Building Blockchain-Based Options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1300" y="1264525"/>
            <a:ext cx="6523049" cy="357464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 txBox="1"/>
          <p:nvPr/>
        </p:nvSpPr>
        <p:spPr>
          <a:xfrm>
            <a:off x="319950" y="659025"/>
            <a:ext cx="2281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 sheep farmer might buy a </a:t>
            </a:r>
            <a:r>
              <a:rPr b="1"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Put Option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for wool to receive a guaranteed minimum price come shearing time.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/>
        </p:nvSpPr>
        <p:spPr>
          <a:xfrm>
            <a:off x="6821025" y="716375"/>
            <a:ext cx="2001300" cy="12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 logistics company could buy a </a:t>
            </a:r>
            <a:r>
              <a:rPr b="1"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Call Option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for petrol to hedge against a drastic price increase.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500" y="1162551"/>
            <a:ext cx="6400998" cy="3600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American</a:t>
            </a:r>
            <a:r>
              <a:rPr lang="en"/>
              <a:t> &amp; European Options</a:t>
            </a:r>
            <a:endParaRPr/>
          </a:p>
        </p:txBody>
      </p:sp>
      <p:sp>
        <p:nvSpPr>
          <p:cNvPr id="141" name="Google Shape;141;p24"/>
          <p:cNvSpPr txBox="1"/>
          <p:nvPr/>
        </p:nvSpPr>
        <p:spPr>
          <a:xfrm>
            <a:off x="4265225" y="1558350"/>
            <a:ext cx="4008900" cy="20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The owner of an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American Option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can require the sale to take place at any time up to the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maturity date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The owner of a </a:t>
            </a:r>
            <a:r>
              <a:rPr b="1"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European Option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has the right to require the sale to take place on (but not before) the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maturity date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3275" y="166488"/>
            <a:ext cx="4810524" cy="4810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5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Options on the </a:t>
            </a:r>
            <a:br>
              <a:rPr lang="en"/>
            </a:br>
            <a:r>
              <a:rPr lang="en"/>
              <a:t>Blockchain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Opportunities</a:t>
            </a:r>
            <a:endParaRPr/>
          </a:p>
        </p:txBody>
      </p:sp>
      <p:sp>
        <p:nvSpPr>
          <p:cNvPr id="153" name="Google Shape;153;p26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Get rid of historical ballast:</a:t>
            </a:r>
            <a:endParaRPr sz="2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Number of issued options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Call versus Put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American versus European</a:t>
            </a:r>
            <a:endParaRPr/>
          </a:p>
        </p:txBody>
      </p:sp>
      <p:sp>
        <p:nvSpPr>
          <p:cNvPr id="154" name="Google Shape;154;p26"/>
          <p:cNvSpPr txBox="1"/>
          <p:nvPr>
            <p:ph idx="2" type="body"/>
          </p:nvPr>
        </p:nvSpPr>
        <p:spPr>
          <a:xfrm>
            <a:off x="4694250" y="2532875"/>
            <a:ext cx="3999900" cy="20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Traditionally, options are issued with fixed quantities (like 100).</a:t>
            </a:r>
            <a:br>
              <a:rPr lang="en"/>
            </a:br>
            <a:br>
              <a:rPr lang="en"/>
            </a:br>
            <a:r>
              <a:rPr lang="en"/>
              <a:t>There is no need for that on the blockchain.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Opportunities</a:t>
            </a:r>
            <a:endParaRPr/>
          </a:p>
        </p:txBody>
      </p:sp>
      <p:sp>
        <p:nvSpPr>
          <p:cNvPr id="160" name="Google Shape;160;p2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Get rid of historical ballast:</a:t>
            </a:r>
            <a:endParaRPr sz="2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Number of issued options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Call versus Put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American versus European</a:t>
            </a:r>
            <a:endParaRPr/>
          </a:p>
        </p:txBody>
      </p:sp>
      <p:sp>
        <p:nvSpPr>
          <p:cNvPr id="161" name="Google Shape;161;p27"/>
          <p:cNvSpPr txBox="1"/>
          <p:nvPr>
            <p:ph idx="2" type="body"/>
          </p:nvPr>
        </p:nvSpPr>
        <p:spPr>
          <a:xfrm>
            <a:off x="4694250" y="2532875"/>
            <a:ext cx="3999900" cy="20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 Call option is just a Put option with the two assets reversed. </a:t>
            </a:r>
            <a:br>
              <a:rPr lang="en"/>
            </a:br>
            <a:br>
              <a:rPr lang="en"/>
            </a:br>
            <a:r>
              <a:rPr lang="en"/>
              <a:t>No need to make that distinction!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Opportunities</a:t>
            </a:r>
            <a:endParaRPr/>
          </a:p>
        </p:txBody>
      </p:sp>
      <p:sp>
        <p:nvSpPr>
          <p:cNvPr id="167" name="Google Shape;167;p2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Get rid of historical ballast:</a:t>
            </a:r>
            <a:endParaRPr sz="2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Number of issued options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Call versus Put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American versus European</a:t>
            </a:r>
            <a:endParaRPr b="1"/>
          </a:p>
        </p:txBody>
      </p:sp>
      <p:sp>
        <p:nvSpPr>
          <p:cNvPr id="168" name="Google Shape;168;p28"/>
          <p:cNvSpPr txBox="1"/>
          <p:nvPr>
            <p:ph idx="2" type="body"/>
          </p:nvPr>
        </p:nvSpPr>
        <p:spPr>
          <a:xfrm>
            <a:off x="4694250" y="2532875"/>
            <a:ext cx="3999900" cy="20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American and European options can both be generalized to having an arbitrary </a:t>
            </a:r>
            <a:r>
              <a:rPr b="1" lang="en">
                <a:solidFill>
                  <a:schemeClr val="accent2"/>
                </a:solidFill>
              </a:rPr>
              <a:t>maturity interval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</a:t>
            </a:r>
            <a:endParaRPr/>
          </a:p>
        </p:txBody>
      </p:sp>
      <p:sp>
        <p:nvSpPr>
          <p:cNvPr id="174" name="Google Shape;174;p29"/>
          <p:cNvSpPr txBox="1"/>
          <p:nvPr>
            <p:ph idx="1" type="body"/>
          </p:nvPr>
        </p:nvSpPr>
        <p:spPr>
          <a:xfrm>
            <a:off x="4936150" y="1846950"/>
            <a:ext cx="2808000" cy="14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2"/>
                </a:solidFill>
              </a:rPr>
              <a:t>For traditional options, a </a:t>
            </a:r>
            <a:r>
              <a:rPr b="1" lang="en">
                <a:solidFill>
                  <a:schemeClr val="accent3"/>
                </a:solidFill>
              </a:rPr>
              <a:t>Clearing House</a:t>
            </a:r>
            <a:r>
              <a:rPr lang="en">
                <a:solidFill>
                  <a:schemeClr val="dk2"/>
                </a:solidFill>
              </a:rPr>
              <a:t> guarantees that options can be executed.</a:t>
            </a:r>
            <a:br>
              <a:rPr lang="en">
                <a:solidFill>
                  <a:schemeClr val="dk2"/>
                </a:solidFill>
              </a:rPr>
            </a:br>
            <a:br>
              <a:rPr lang="en">
                <a:solidFill>
                  <a:schemeClr val="dk2"/>
                </a:solidFill>
              </a:rPr>
            </a:br>
            <a:r>
              <a:rPr lang="en">
                <a:solidFill>
                  <a:schemeClr val="dk2"/>
                </a:solidFill>
              </a:rPr>
              <a:t>There are no clearing houses in the decentralized setting of a blockchain.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0"/>
          <p:cNvSpPr txBox="1"/>
          <p:nvPr>
            <p:ph type="title"/>
          </p:nvPr>
        </p:nvSpPr>
        <p:spPr>
          <a:xfrm>
            <a:off x="259125" y="105745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180" name="Google Shape;180;p30"/>
          <p:cNvSpPr txBox="1"/>
          <p:nvPr>
            <p:ph idx="1" type="subTitle"/>
          </p:nvPr>
        </p:nvSpPr>
        <p:spPr>
          <a:xfrm>
            <a:off x="259125" y="2603752"/>
            <a:ext cx="4045200" cy="14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Replace the clearing house with a smart contract into which the issuer deposits enough funds to guarantee option execution.</a:t>
            </a:r>
            <a:endParaRPr/>
          </a:p>
        </p:txBody>
      </p:sp>
      <p:pic>
        <p:nvPicPr>
          <p:cNvPr id="181" name="Google Shape;181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0" y="285750"/>
            <a:ext cx="4572001" cy="4571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1"/>
          <p:cNvSpPr txBox="1"/>
          <p:nvPr>
            <p:ph type="title"/>
          </p:nvPr>
        </p:nvSpPr>
        <p:spPr>
          <a:xfrm>
            <a:off x="429075" y="1045575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471900" y="754625"/>
            <a:ext cx="8222100" cy="75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myself</a:t>
            </a:r>
            <a:endParaRPr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4029300" y="2284025"/>
            <a:ext cx="4664700" cy="23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Dr. Lars Brünjes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Mathematician &amp; Haskell Enthusiast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Director of Education at IOG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CTO at Genius Yield</a:t>
            </a:r>
            <a:endParaRPr/>
          </a:p>
        </p:txBody>
      </p:sp>
      <p:pic>
        <p:nvPicPr>
          <p:cNvPr id="76" name="Google Shape;76;p14"/>
          <p:cNvPicPr preferRelativeResize="0"/>
          <p:nvPr/>
        </p:nvPicPr>
        <p:blipFill rotWithShape="1">
          <a:blip r:embed="rId3">
            <a:alphaModFix/>
          </a:blip>
          <a:srcRect b="0" l="17003" r="28983" t="4879"/>
          <a:stretch/>
        </p:blipFill>
        <p:spPr>
          <a:xfrm>
            <a:off x="471900" y="1928126"/>
            <a:ext cx="3065800" cy="3036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2"/>
          <p:cNvSpPr txBox="1"/>
          <p:nvPr>
            <p:ph type="title"/>
          </p:nvPr>
        </p:nvSpPr>
        <p:spPr>
          <a:xfrm>
            <a:off x="265500" y="74410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</a:t>
            </a:r>
            <a:endParaRPr/>
          </a:p>
        </p:txBody>
      </p:sp>
      <p:sp>
        <p:nvSpPr>
          <p:cNvPr id="192" name="Google Shape;192;p32"/>
          <p:cNvSpPr txBox="1"/>
          <p:nvPr>
            <p:ph idx="1" type="subTitle"/>
          </p:nvPr>
        </p:nvSpPr>
        <p:spPr>
          <a:xfrm>
            <a:off x="265500" y="2290399"/>
            <a:ext cx="4045200" cy="21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Represent options as </a:t>
            </a:r>
            <a:r>
              <a:rPr b="1" lang="en">
                <a:solidFill>
                  <a:schemeClr val="accent2"/>
                </a:solidFill>
              </a:rPr>
              <a:t>Cardano Native Tokens</a:t>
            </a:r>
            <a:r>
              <a:rPr lang="en"/>
              <a:t>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Trading</a:t>
            </a:r>
            <a:r>
              <a:rPr lang="en"/>
              <a:t> of options can then be done on any DEX (or CEX for that matter).</a:t>
            </a:r>
            <a:endParaRPr/>
          </a:p>
        </p:txBody>
      </p:sp>
      <p:pic>
        <p:nvPicPr>
          <p:cNvPr id="193" name="Google Shape;19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0" y="285750"/>
            <a:ext cx="4572001" cy="4572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Contracts</a:t>
            </a:r>
            <a:endParaRPr/>
          </a:p>
        </p:txBody>
      </p:sp>
      <p:sp>
        <p:nvSpPr>
          <p:cNvPr id="199" name="Google Shape;199;p33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3"/>
                </a:solidFill>
              </a:rPr>
              <a:t>Minting Policy</a:t>
            </a:r>
            <a:endParaRPr b="1" sz="2400">
              <a:solidFill>
                <a:schemeClr val="accent3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Ensures that when options are minted, the correct deposit is put down.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3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2"/>
                </a:solidFill>
              </a:rPr>
              <a:t>Deposit Contract</a:t>
            </a:r>
            <a:endParaRPr b="1" sz="2400">
              <a:solidFill>
                <a:schemeClr val="accent2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“Identity” tracked by an NFT.</a:t>
            </a:r>
            <a:br>
              <a:rPr lang="en"/>
            </a:b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Ensures that options are burnt and the correct price is paid when options are executed.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4"/>
          <p:cNvSpPr/>
          <p:nvPr/>
        </p:nvSpPr>
        <p:spPr>
          <a:xfrm>
            <a:off x="3379275" y="1902450"/>
            <a:ext cx="1689000" cy="1338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Tx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Mints 1000 Options &amp; 1 NFT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6" name="Google Shape;206;p34"/>
          <p:cNvSpPr/>
          <p:nvPr/>
        </p:nvSpPr>
        <p:spPr>
          <a:xfrm>
            <a:off x="1046550" y="2182325"/>
            <a:ext cx="777600" cy="7203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34"/>
          <p:cNvSpPr/>
          <p:nvPr/>
        </p:nvSpPr>
        <p:spPr>
          <a:xfrm>
            <a:off x="6466475" y="3610213"/>
            <a:ext cx="777600" cy="7203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34"/>
          <p:cNvSpPr/>
          <p:nvPr/>
        </p:nvSpPr>
        <p:spPr>
          <a:xfrm>
            <a:off x="6501775" y="652075"/>
            <a:ext cx="777600" cy="7203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p34"/>
          <p:cNvSpPr/>
          <p:nvPr/>
        </p:nvSpPr>
        <p:spPr>
          <a:xfrm>
            <a:off x="2015325" y="2437275"/>
            <a:ext cx="1223700" cy="134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" name="Google Shape;210;p34"/>
          <p:cNvSpPr/>
          <p:nvPr/>
        </p:nvSpPr>
        <p:spPr>
          <a:xfrm rot="-2174098">
            <a:off x="5207924" y="1468404"/>
            <a:ext cx="1223655" cy="13434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" name="Google Shape;211;p34"/>
          <p:cNvSpPr/>
          <p:nvPr/>
        </p:nvSpPr>
        <p:spPr>
          <a:xfrm rot="1040789">
            <a:off x="5173199" y="3549389"/>
            <a:ext cx="1223548" cy="13445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2" name="Google Shape;212;p34"/>
          <p:cNvSpPr txBox="1"/>
          <p:nvPr/>
        </p:nvSpPr>
        <p:spPr>
          <a:xfrm>
            <a:off x="919050" y="1571250"/>
            <a:ext cx="1032600" cy="3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Issuer</a:t>
            </a: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latin typeface="Roboto"/>
                <a:ea typeface="Roboto"/>
                <a:cs typeface="Roboto"/>
                <a:sym typeface="Roboto"/>
              </a:rPr>
              <a:t>1000 ADA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3" name="Google Shape;213;p34"/>
          <p:cNvSpPr txBox="1"/>
          <p:nvPr/>
        </p:nvSpPr>
        <p:spPr>
          <a:xfrm>
            <a:off x="6249775" y="117250"/>
            <a:ext cx="1281600" cy="3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Issuer</a:t>
            </a:r>
            <a:br>
              <a:rPr b="1" lang="en"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latin typeface="Roboto"/>
                <a:ea typeface="Roboto"/>
                <a:cs typeface="Roboto"/>
                <a:sym typeface="Roboto"/>
              </a:rPr>
              <a:t>1000 Options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4" name="Google Shape;214;p34"/>
          <p:cNvSpPr txBox="1"/>
          <p:nvPr/>
        </p:nvSpPr>
        <p:spPr>
          <a:xfrm>
            <a:off x="6010775" y="3050125"/>
            <a:ext cx="1689000" cy="5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Deposit Contract</a:t>
            </a: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latin typeface="Roboto"/>
                <a:ea typeface="Roboto"/>
                <a:cs typeface="Roboto"/>
                <a:sym typeface="Roboto"/>
              </a:rPr>
              <a:t>1000 ADA + 1 NFT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" name="Google Shape;215;p34"/>
          <p:cNvSpPr txBox="1"/>
          <p:nvPr/>
        </p:nvSpPr>
        <p:spPr>
          <a:xfrm>
            <a:off x="211575" y="161900"/>
            <a:ext cx="3167700" cy="10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Example: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Minting a GENS </a:t>
            </a:r>
            <a:r>
              <a:rPr b="1"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Put Option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with </a:t>
            </a:r>
            <a:r>
              <a:rPr b="1"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strike price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2 GENS/ADA and </a:t>
            </a:r>
            <a:r>
              <a:rPr b="1"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maturity interval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1.12.23 0:00 - 6.12.23 17:00.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" name="Google Shape;216;p34"/>
          <p:cNvSpPr/>
          <p:nvPr/>
        </p:nvSpPr>
        <p:spPr>
          <a:xfrm>
            <a:off x="5960025" y="4387575"/>
            <a:ext cx="1861100" cy="669225"/>
          </a:xfrm>
          <a:prstGeom prst="flowChartPunchedTape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2 GENS/ADA</a:t>
            </a:r>
            <a:br>
              <a:rPr lang="en" sz="1000">
                <a:latin typeface="Roboto"/>
                <a:ea typeface="Roboto"/>
                <a:cs typeface="Roboto"/>
                <a:sym typeface="Roboto"/>
              </a:rPr>
            </a:br>
            <a:r>
              <a:rPr lang="en" sz="1000">
                <a:latin typeface="Roboto"/>
                <a:ea typeface="Roboto"/>
                <a:cs typeface="Roboto"/>
                <a:sym typeface="Roboto"/>
              </a:rPr>
              <a:t>1.12.23 0:00 - 6.12.23 17:00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5"/>
          <p:cNvSpPr/>
          <p:nvPr/>
        </p:nvSpPr>
        <p:spPr>
          <a:xfrm>
            <a:off x="3370188" y="2112800"/>
            <a:ext cx="1689000" cy="1338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Tx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Burns 100 Options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" name="Google Shape;222;p35"/>
          <p:cNvSpPr/>
          <p:nvPr/>
        </p:nvSpPr>
        <p:spPr>
          <a:xfrm>
            <a:off x="1078400" y="1908338"/>
            <a:ext cx="777600" cy="720300"/>
          </a:xfrm>
          <a:prstGeom prst="ellipse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35"/>
          <p:cNvSpPr/>
          <p:nvPr/>
        </p:nvSpPr>
        <p:spPr>
          <a:xfrm>
            <a:off x="6466475" y="3610213"/>
            <a:ext cx="777600" cy="720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35"/>
          <p:cNvSpPr/>
          <p:nvPr/>
        </p:nvSpPr>
        <p:spPr>
          <a:xfrm>
            <a:off x="6501775" y="652075"/>
            <a:ext cx="777600" cy="720300"/>
          </a:xfrm>
          <a:prstGeom prst="ellipse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35"/>
          <p:cNvSpPr/>
          <p:nvPr/>
        </p:nvSpPr>
        <p:spPr>
          <a:xfrm rot="1024801">
            <a:off x="2001273" y="2522155"/>
            <a:ext cx="1223669" cy="134368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Google Shape;226;p35"/>
          <p:cNvSpPr/>
          <p:nvPr/>
        </p:nvSpPr>
        <p:spPr>
          <a:xfrm rot="-2174098">
            <a:off x="5207924" y="1468404"/>
            <a:ext cx="1223655" cy="13434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7" name="Google Shape;227;p35"/>
          <p:cNvSpPr/>
          <p:nvPr/>
        </p:nvSpPr>
        <p:spPr>
          <a:xfrm rot="1099432">
            <a:off x="5173282" y="3549279"/>
            <a:ext cx="1223329" cy="13424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35"/>
          <p:cNvSpPr txBox="1"/>
          <p:nvPr/>
        </p:nvSpPr>
        <p:spPr>
          <a:xfrm>
            <a:off x="383575" y="1310013"/>
            <a:ext cx="22053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Owner</a:t>
            </a: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latin typeface="Roboto"/>
                <a:ea typeface="Roboto"/>
                <a:cs typeface="Roboto"/>
                <a:sym typeface="Roboto"/>
              </a:rPr>
              <a:t>100 Options + 200 GENS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35"/>
          <p:cNvSpPr txBox="1"/>
          <p:nvPr/>
        </p:nvSpPr>
        <p:spPr>
          <a:xfrm>
            <a:off x="6399475" y="155525"/>
            <a:ext cx="982200" cy="3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Owner</a:t>
            </a:r>
            <a:br>
              <a:rPr b="1" lang="en"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latin typeface="Roboto"/>
                <a:ea typeface="Roboto"/>
                <a:cs typeface="Roboto"/>
                <a:sym typeface="Roboto"/>
              </a:rPr>
              <a:t>100 ADA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0" name="Google Shape;230;p35"/>
          <p:cNvSpPr txBox="1"/>
          <p:nvPr/>
        </p:nvSpPr>
        <p:spPr>
          <a:xfrm>
            <a:off x="5625025" y="3024625"/>
            <a:ext cx="2531100" cy="5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Deposit Contract</a:t>
            </a: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latin typeface="Roboto"/>
                <a:ea typeface="Roboto"/>
                <a:cs typeface="Roboto"/>
                <a:sym typeface="Roboto"/>
              </a:rPr>
              <a:t>900 ADA + 200 GENS + 1 NFT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1" name="Google Shape;231;p35"/>
          <p:cNvSpPr txBox="1"/>
          <p:nvPr/>
        </p:nvSpPr>
        <p:spPr>
          <a:xfrm>
            <a:off x="135125" y="186125"/>
            <a:ext cx="20076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Executing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the option during the </a:t>
            </a:r>
            <a:r>
              <a:rPr b="1"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maturity interval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35"/>
          <p:cNvSpPr/>
          <p:nvPr/>
        </p:nvSpPr>
        <p:spPr>
          <a:xfrm>
            <a:off x="5960025" y="4387575"/>
            <a:ext cx="1861100" cy="669225"/>
          </a:xfrm>
          <a:prstGeom prst="flowChartPunchedTape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2 GENS/ADA</a:t>
            </a:r>
            <a:br>
              <a:rPr lang="en" sz="1000">
                <a:latin typeface="Roboto"/>
                <a:ea typeface="Roboto"/>
                <a:cs typeface="Roboto"/>
                <a:sym typeface="Roboto"/>
              </a:rPr>
            </a:br>
            <a:r>
              <a:rPr lang="en" sz="1000">
                <a:latin typeface="Roboto"/>
                <a:ea typeface="Roboto"/>
                <a:cs typeface="Roboto"/>
                <a:sym typeface="Roboto"/>
              </a:rPr>
              <a:t>1.12.23 0:00 - 6.12.23 17:00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3" name="Google Shape;233;p35"/>
          <p:cNvSpPr/>
          <p:nvPr/>
        </p:nvSpPr>
        <p:spPr>
          <a:xfrm>
            <a:off x="1011150" y="3494913"/>
            <a:ext cx="777600" cy="720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4" name="Google Shape;234;p35"/>
          <p:cNvSpPr/>
          <p:nvPr/>
        </p:nvSpPr>
        <p:spPr>
          <a:xfrm rot="-1139420">
            <a:off x="1936060" y="3436386"/>
            <a:ext cx="1223385" cy="134344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35"/>
          <p:cNvSpPr txBox="1"/>
          <p:nvPr/>
        </p:nvSpPr>
        <p:spPr>
          <a:xfrm>
            <a:off x="555450" y="2934825"/>
            <a:ext cx="1689000" cy="5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Deposit Contract</a:t>
            </a: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latin typeface="Roboto"/>
                <a:ea typeface="Roboto"/>
                <a:cs typeface="Roboto"/>
                <a:sym typeface="Roboto"/>
              </a:rPr>
              <a:t>1000 ADA + 1 NFT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p35"/>
          <p:cNvSpPr/>
          <p:nvPr/>
        </p:nvSpPr>
        <p:spPr>
          <a:xfrm>
            <a:off x="504700" y="4272275"/>
            <a:ext cx="1861100" cy="669225"/>
          </a:xfrm>
          <a:prstGeom prst="flowChartPunchedTape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2 GENS/ADA</a:t>
            </a:r>
            <a:br>
              <a:rPr lang="en" sz="1000">
                <a:latin typeface="Roboto"/>
                <a:ea typeface="Roboto"/>
                <a:cs typeface="Roboto"/>
                <a:sym typeface="Roboto"/>
              </a:rPr>
            </a:br>
            <a:r>
              <a:rPr lang="en" sz="1000">
                <a:latin typeface="Roboto"/>
                <a:ea typeface="Roboto"/>
                <a:cs typeface="Roboto"/>
                <a:sym typeface="Roboto"/>
              </a:rPr>
              <a:t>1.12.23 0:00 - 6.12.23 17:00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6"/>
          <p:cNvSpPr/>
          <p:nvPr/>
        </p:nvSpPr>
        <p:spPr>
          <a:xfrm>
            <a:off x="3370188" y="2112800"/>
            <a:ext cx="1689000" cy="1338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Tx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Burns 150 Options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2" name="Google Shape;242;p36"/>
          <p:cNvSpPr/>
          <p:nvPr/>
        </p:nvSpPr>
        <p:spPr>
          <a:xfrm>
            <a:off x="6466475" y="3610213"/>
            <a:ext cx="777600" cy="720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3" name="Google Shape;243;p36"/>
          <p:cNvSpPr/>
          <p:nvPr/>
        </p:nvSpPr>
        <p:spPr>
          <a:xfrm>
            <a:off x="6501775" y="652075"/>
            <a:ext cx="777600" cy="7203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36"/>
          <p:cNvSpPr/>
          <p:nvPr/>
        </p:nvSpPr>
        <p:spPr>
          <a:xfrm rot="1024801">
            <a:off x="2001273" y="2522155"/>
            <a:ext cx="1223669" cy="134368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36"/>
          <p:cNvSpPr/>
          <p:nvPr/>
        </p:nvSpPr>
        <p:spPr>
          <a:xfrm rot="-2174098">
            <a:off x="5207924" y="1468404"/>
            <a:ext cx="1223655" cy="13434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6" name="Google Shape;246;p36"/>
          <p:cNvSpPr/>
          <p:nvPr/>
        </p:nvSpPr>
        <p:spPr>
          <a:xfrm rot="1879221">
            <a:off x="5173279" y="3549335"/>
            <a:ext cx="1223495" cy="13433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36"/>
          <p:cNvSpPr txBox="1"/>
          <p:nvPr/>
        </p:nvSpPr>
        <p:spPr>
          <a:xfrm>
            <a:off x="6399475" y="155525"/>
            <a:ext cx="982200" cy="3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Issu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er</a:t>
            </a:r>
            <a:br>
              <a:rPr b="1" lang="en"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latin typeface="Roboto"/>
                <a:ea typeface="Roboto"/>
                <a:cs typeface="Roboto"/>
                <a:sym typeface="Roboto"/>
              </a:rPr>
              <a:t>150 ADA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36"/>
          <p:cNvSpPr txBox="1"/>
          <p:nvPr/>
        </p:nvSpPr>
        <p:spPr>
          <a:xfrm>
            <a:off x="5625025" y="3024625"/>
            <a:ext cx="2531100" cy="5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Deposit Contract</a:t>
            </a: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latin typeface="Roboto"/>
                <a:ea typeface="Roboto"/>
                <a:cs typeface="Roboto"/>
                <a:sym typeface="Roboto"/>
              </a:rPr>
              <a:t>750 ADA + 200 GENS + 1 NFT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9" name="Google Shape;249;p36"/>
          <p:cNvSpPr txBox="1"/>
          <p:nvPr/>
        </p:nvSpPr>
        <p:spPr>
          <a:xfrm>
            <a:off x="135125" y="186125"/>
            <a:ext cx="20076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Cancelling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the option before or during the </a:t>
            </a:r>
            <a:r>
              <a:rPr b="1"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maturity interval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" name="Google Shape;250;p36"/>
          <p:cNvSpPr/>
          <p:nvPr/>
        </p:nvSpPr>
        <p:spPr>
          <a:xfrm>
            <a:off x="5960025" y="4387575"/>
            <a:ext cx="1861100" cy="669225"/>
          </a:xfrm>
          <a:prstGeom prst="flowChartPunchedTape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2 GENS/ADA</a:t>
            </a:r>
            <a:br>
              <a:rPr lang="en" sz="1000">
                <a:latin typeface="Roboto"/>
                <a:ea typeface="Roboto"/>
                <a:cs typeface="Roboto"/>
                <a:sym typeface="Roboto"/>
              </a:rPr>
            </a:br>
            <a:r>
              <a:rPr lang="en" sz="1000">
                <a:latin typeface="Roboto"/>
                <a:ea typeface="Roboto"/>
                <a:cs typeface="Roboto"/>
                <a:sym typeface="Roboto"/>
              </a:rPr>
              <a:t>1.12.23 0:00 - 6.12.23 17:00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36"/>
          <p:cNvSpPr/>
          <p:nvPr/>
        </p:nvSpPr>
        <p:spPr>
          <a:xfrm>
            <a:off x="1011150" y="3494913"/>
            <a:ext cx="777600" cy="720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36"/>
          <p:cNvSpPr/>
          <p:nvPr/>
        </p:nvSpPr>
        <p:spPr>
          <a:xfrm rot="-1139420">
            <a:off x="1936060" y="3436386"/>
            <a:ext cx="1223385" cy="134344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36"/>
          <p:cNvSpPr txBox="1"/>
          <p:nvPr/>
        </p:nvSpPr>
        <p:spPr>
          <a:xfrm>
            <a:off x="169700" y="2884038"/>
            <a:ext cx="2531100" cy="5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Deposit Contract</a:t>
            </a: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latin typeface="Roboto"/>
                <a:ea typeface="Roboto"/>
                <a:cs typeface="Roboto"/>
                <a:sym typeface="Roboto"/>
              </a:rPr>
              <a:t>900 ADA + 200 GENS + 1 NFT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36"/>
          <p:cNvSpPr/>
          <p:nvPr/>
        </p:nvSpPr>
        <p:spPr>
          <a:xfrm>
            <a:off x="504700" y="4272275"/>
            <a:ext cx="1861100" cy="669225"/>
          </a:xfrm>
          <a:prstGeom prst="flowChartPunchedTape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2 GENS/ADA</a:t>
            </a:r>
            <a:br>
              <a:rPr lang="en" sz="1000">
                <a:latin typeface="Roboto"/>
                <a:ea typeface="Roboto"/>
                <a:cs typeface="Roboto"/>
                <a:sym typeface="Roboto"/>
              </a:rPr>
            </a:br>
            <a:r>
              <a:rPr lang="en" sz="1000">
                <a:latin typeface="Roboto"/>
                <a:ea typeface="Roboto"/>
                <a:cs typeface="Roboto"/>
                <a:sym typeface="Roboto"/>
              </a:rPr>
              <a:t>1.12.23 0:00 - 6.12.23 17:00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5" name="Google Shape;255;p36"/>
          <p:cNvSpPr/>
          <p:nvPr/>
        </p:nvSpPr>
        <p:spPr>
          <a:xfrm>
            <a:off x="1046450" y="1866013"/>
            <a:ext cx="777600" cy="7203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" name="Google Shape;256;p36"/>
          <p:cNvSpPr txBox="1"/>
          <p:nvPr/>
        </p:nvSpPr>
        <p:spPr>
          <a:xfrm>
            <a:off x="918950" y="1254950"/>
            <a:ext cx="1325400" cy="5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Issuer</a:t>
            </a: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latin typeface="Roboto"/>
                <a:ea typeface="Roboto"/>
                <a:cs typeface="Roboto"/>
                <a:sym typeface="Roboto"/>
              </a:rPr>
              <a:t>150 Options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7"/>
          <p:cNvSpPr/>
          <p:nvPr/>
        </p:nvSpPr>
        <p:spPr>
          <a:xfrm>
            <a:off x="3370188" y="2112800"/>
            <a:ext cx="1689000" cy="1338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Tx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Burns 1 NFT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2" name="Google Shape;262;p37"/>
          <p:cNvSpPr/>
          <p:nvPr/>
        </p:nvSpPr>
        <p:spPr>
          <a:xfrm>
            <a:off x="6759350" y="2421300"/>
            <a:ext cx="777600" cy="7203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3" name="Google Shape;263;p37"/>
          <p:cNvSpPr/>
          <p:nvPr/>
        </p:nvSpPr>
        <p:spPr>
          <a:xfrm rot="2528">
            <a:off x="5306824" y="2673683"/>
            <a:ext cx="1223700" cy="134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37"/>
          <p:cNvSpPr txBox="1"/>
          <p:nvPr/>
        </p:nvSpPr>
        <p:spPr>
          <a:xfrm>
            <a:off x="6192950" y="1905625"/>
            <a:ext cx="1910400" cy="3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Issuer</a:t>
            </a:r>
            <a:br>
              <a:rPr b="1" lang="en"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latin typeface="Roboto"/>
                <a:ea typeface="Roboto"/>
                <a:cs typeface="Roboto"/>
                <a:sym typeface="Roboto"/>
              </a:rPr>
              <a:t>750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ADA + 200 GENS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5" name="Google Shape;265;p37"/>
          <p:cNvSpPr txBox="1"/>
          <p:nvPr/>
        </p:nvSpPr>
        <p:spPr>
          <a:xfrm>
            <a:off x="135125" y="186125"/>
            <a:ext cx="20076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Retrieving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the deposit after the </a:t>
            </a:r>
            <a:r>
              <a:rPr b="1"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maturity interval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6" name="Google Shape;266;p37"/>
          <p:cNvSpPr/>
          <p:nvPr/>
        </p:nvSpPr>
        <p:spPr>
          <a:xfrm>
            <a:off x="1064725" y="2364238"/>
            <a:ext cx="777600" cy="720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7" name="Google Shape;267;p37"/>
          <p:cNvSpPr/>
          <p:nvPr/>
        </p:nvSpPr>
        <p:spPr>
          <a:xfrm rot="10116">
            <a:off x="1994572" y="2630740"/>
            <a:ext cx="1223405" cy="134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8" name="Google Shape;268;p37"/>
          <p:cNvSpPr txBox="1"/>
          <p:nvPr/>
        </p:nvSpPr>
        <p:spPr>
          <a:xfrm>
            <a:off x="223275" y="1753363"/>
            <a:ext cx="2531100" cy="5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Deposit Contract</a:t>
            </a: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latin typeface="Roboto"/>
                <a:ea typeface="Roboto"/>
                <a:cs typeface="Roboto"/>
                <a:sym typeface="Roboto"/>
              </a:rPr>
              <a:t>750 ADA + 200 GENS + 1 NFT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9" name="Google Shape;269;p37"/>
          <p:cNvSpPr/>
          <p:nvPr/>
        </p:nvSpPr>
        <p:spPr>
          <a:xfrm>
            <a:off x="558275" y="3141600"/>
            <a:ext cx="1861100" cy="669225"/>
          </a:xfrm>
          <a:prstGeom prst="flowChartPunchedTape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2 GENS/ADA</a:t>
            </a:r>
            <a:br>
              <a:rPr lang="en" sz="1000">
                <a:latin typeface="Roboto"/>
                <a:ea typeface="Roboto"/>
                <a:cs typeface="Roboto"/>
                <a:sym typeface="Roboto"/>
              </a:rPr>
            </a:br>
            <a:r>
              <a:rPr lang="en" sz="1000">
                <a:latin typeface="Roboto"/>
                <a:ea typeface="Roboto"/>
                <a:cs typeface="Roboto"/>
                <a:sym typeface="Roboto"/>
              </a:rPr>
              <a:t>1.12.23 0:00 - 6.12.23 17:00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9510" y="767700"/>
            <a:ext cx="7668040" cy="4223401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8"/>
          <p:cNvSpPr txBox="1"/>
          <p:nvPr>
            <p:ph idx="4294967295" type="title"/>
          </p:nvPr>
        </p:nvSpPr>
        <p:spPr>
          <a:xfrm>
            <a:off x="115000" y="0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Prototype: Option Creation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39"/>
          <p:cNvPicPr preferRelativeResize="0"/>
          <p:nvPr/>
        </p:nvPicPr>
        <p:blipFill rotWithShape="1">
          <a:blip r:embed="rId3">
            <a:alphaModFix/>
          </a:blip>
          <a:srcRect b="396" l="0" r="0" t="396"/>
          <a:stretch/>
        </p:blipFill>
        <p:spPr>
          <a:xfrm>
            <a:off x="1269510" y="767700"/>
            <a:ext cx="7668040" cy="4223401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9"/>
          <p:cNvSpPr txBox="1"/>
          <p:nvPr>
            <p:ph idx="4294967295" type="title"/>
          </p:nvPr>
        </p:nvSpPr>
        <p:spPr>
          <a:xfrm>
            <a:off x="115000" y="0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Prototype: Active Option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40"/>
          <p:cNvPicPr preferRelativeResize="0"/>
          <p:nvPr/>
        </p:nvPicPr>
        <p:blipFill rotWithShape="1">
          <a:blip r:embed="rId3">
            <a:alphaModFix/>
          </a:blip>
          <a:srcRect b="0" l="39" r="49" t="0"/>
          <a:stretch/>
        </p:blipFill>
        <p:spPr>
          <a:xfrm>
            <a:off x="1269510" y="767700"/>
            <a:ext cx="7668040" cy="4223402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40"/>
          <p:cNvSpPr txBox="1"/>
          <p:nvPr>
            <p:ph idx="4294967295" type="title"/>
          </p:nvPr>
        </p:nvSpPr>
        <p:spPr>
          <a:xfrm>
            <a:off x="115000" y="0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Prototype: Expired Option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1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 you!</a:t>
            </a:r>
            <a:endParaRPr sz="3000"/>
          </a:p>
        </p:txBody>
      </p:sp>
      <p:sp>
        <p:nvSpPr>
          <p:cNvPr id="293" name="Google Shape;293;p41"/>
          <p:cNvSpPr txBox="1"/>
          <p:nvPr>
            <p:ph idx="1" type="body"/>
          </p:nvPr>
        </p:nvSpPr>
        <p:spPr>
          <a:xfrm>
            <a:off x="226075" y="2117850"/>
            <a:ext cx="2808000" cy="21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Input Output</a:t>
            </a:r>
            <a:br>
              <a:rPr lang="en" sz="1400"/>
            </a:br>
            <a:r>
              <a:rPr lang="en" sz="1400" u="sng">
                <a:solidFill>
                  <a:schemeClr val="hlink"/>
                </a:solidFill>
                <a:hlinkClick r:id="rId3"/>
              </a:rPr>
              <a:t>https://iohk.io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Lars.Bruenjes@iohk.io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Genius Yield</a:t>
            </a:r>
            <a:br>
              <a:rPr lang="en" sz="1400"/>
            </a:br>
            <a:r>
              <a:rPr lang="en" sz="1400" u="sng">
                <a:solidFill>
                  <a:schemeClr val="hlink"/>
                </a:solidFill>
                <a:hlinkClick r:id="rId5"/>
              </a:rPr>
              <a:t>https://www.geniusyield.co</a:t>
            </a:r>
            <a:br>
              <a:rPr lang="en" sz="1400"/>
            </a:br>
            <a:r>
              <a:rPr lang="en" sz="1400" u="sng">
                <a:solidFill>
                  <a:schemeClr val="hlink"/>
                </a:solidFill>
                <a:hlinkClick r:id="rId6"/>
              </a:rPr>
              <a:t>Lars.Bruenjes@geniusyield.co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Twitter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@LarsBrunjes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id="294" name="Google Shape;294;p41"/>
          <p:cNvPicPr preferRelativeResize="0"/>
          <p:nvPr/>
        </p:nvPicPr>
        <p:blipFill rotWithShape="1">
          <a:blip r:embed="rId7">
            <a:alphaModFix/>
          </a:blip>
          <a:srcRect b="3034" l="0" r="0" t="3034"/>
          <a:stretch/>
        </p:blipFill>
        <p:spPr>
          <a:xfrm>
            <a:off x="3274676" y="0"/>
            <a:ext cx="5869324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471900" y="754625"/>
            <a:ext cx="8222100" cy="75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myself</a:t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4029300" y="2284025"/>
            <a:ext cx="4664700" cy="23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Dr. Lars Brünjes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trike="sngStrike"/>
              <a:t>Background in Finance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Director of Education at IOG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CTO at Genius Yield</a:t>
            </a:r>
            <a:endParaRPr/>
          </a:p>
        </p:txBody>
      </p:sp>
      <p:pic>
        <p:nvPicPr>
          <p:cNvPr id="83" name="Google Shape;83;p15"/>
          <p:cNvPicPr preferRelativeResize="0"/>
          <p:nvPr/>
        </p:nvPicPr>
        <p:blipFill rotWithShape="1">
          <a:blip r:embed="rId3">
            <a:alphaModFix/>
          </a:blip>
          <a:srcRect b="0" l="17003" r="28983" t="4879"/>
          <a:stretch/>
        </p:blipFill>
        <p:spPr>
          <a:xfrm>
            <a:off x="471900" y="1928126"/>
            <a:ext cx="3065800" cy="3036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6875" y="188013"/>
            <a:ext cx="4767475" cy="47674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Traditional</a:t>
            </a:r>
            <a:br>
              <a:rPr lang="en"/>
            </a:br>
            <a:r>
              <a:rPr lang="en"/>
              <a:t>Derivatives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idx="4294967295" type="title"/>
          </p:nvPr>
        </p:nvSpPr>
        <p:spPr>
          <a:xfrm>
            <a:off x="773700" y="761000"/>
            <a:ext cx="7596600" cy="166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</a:t>
            </a:r>
            <a:r>
              <a:rPr lang="en">
                <a:solidFill>
                  <a:schemeClr val="lt2"/>
                </a:solidFill>
              </a:rPr>
              <a:t>In </a:t>
            </a:r>
            <a:r>
              <a:rPr lang="en">
                <a:solidFill>
                  <a:schemeClr val="lt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finance</a:t>
            </a:r>
            <a:r>
              <a:rPr lang="en">
                <a:solidFill>
                  <a:schemeClr val="lt2"/>
                </a:solidFill>
              </a:rPr>
              <a:t>, a derivative is a </a:t>
            </a:r>
            <a:r>
              <a:rPr lang="en">
                <a:solidFill>
                  <a:schemeClr val="lt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contract</a:t>
            </a:r>
            <a:r>
              <a:rPr lang="en">
                <a:solidFill>
                  <a:schemeClr val="lt2"/>
                </a:solidFill>
              </a:rPr>
              <a:t> that derives its value from the performance of an underlying entity.</a:t>
            </a:r>
            <a:r>
              <a:rPr lang="en">
                <a:solidFill>
                  <a:schemeClr val="lt2"/>
                </a:solidFill>
              </a:rPr>
              <a:t>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95" name="Google Shape;95;p17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" name="Google Shape;96;p17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Wikipedia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Derivatives</a:t>
            </a:r>
            <a:endParaRPr/>
          </a:p>
        </p:txBody>
      </p:sp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471900" y="1919075"/>
            <a:ext cx="3999900" cy="19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>
                <a:solidFill>
                  <a:schemeClr val="accent3"/>
                </a:solidFill>
              </a:rPr>
              <a:t>Future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Swaps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Options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…</a:t>
            </a:r>
            <a:endParaRPr/>
          </a:p>
        </p:txBody>
      </p:sp>
      <p:sp>
        <p:nvSpPr>
          <p:cNvPr id="103" name="Google Shape;103;p18"/>
          <p:cNvSpPr txBox="1"/>
          <p:nvPr>
            <p:ph idx="2" type="body"/>
          </p:nvPr>
        </p:nvSpPr>
        <p:spPr>
          <a:xfrm>
            <a:off x="4694250" y="1919075"/>
            <a:ext cx="39999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</a:t>
            </a:r>
            <a:r>
              <a:rPr lang="en"/>
              <a:t>ontracts to buy or sell an asset on a future date at a price specified today.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Derivatives</a:t>
            </a:r>
            <a:endParaRPr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471900" y="1919075"/>
            <a:ext cx="3999900" cy="19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Future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>
                <a:solidFill>
                  <a:schemeClr val="accent3"/>
                </a:solidFill>
              </a:rPr>
              <a:t>Swaps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Options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…</a:t>
            </a:r>
            <a:endParaRPr/>
          </a:p>
        </p:txBody>
      </p:sp>
      <p:sp>
        <p:nvSpPr>
          <p:cNvPr id="110" name="Google Shape;110;p19"/>
          <p:cNvSpPr txBox="1"/>
          <p:nvPr>
            <p:ph idx="2" type="body"/>
          </p:nvPr>
        </p:nvSpPr>
        <p:spPr>
          <a:xfrm>
            <a:off x="4694250" y="1919075"/>
            <a:ext cx="3999900" cy="13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</a:t>
            </a:r>
            <a:r>
              <a:rPr lang="en"/>
              <a:t>ontracts to exchange cash (flows) on or before a specified future date based on the underlying value of currencies exchange rates, bonds/interest rates, </a:t>
            </a:r>
            <a:r>
              <a:rPr lang="en">
                <a:uFill>
                  <a:noFill/>
                </a:uFill>
                <a:hlinkClick r:id="rId3"/>
              </a:rPr>
              <a:t>commodities exchange</a:t>
            </a:r>
            <a:r>
              <a:rPr lang="en"/>
              <a:t>, stocks or other assets.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Derivatives</a:t>
            </a:r>
            <a:endParaRPr/>
          </a:p>
        </p:txBody>
      </p:sp>
      <p:sp>
        <p:nvSpPr>
          <p:cNvPr id="116" name="Google Shape;116;p20"/>
          <p:cNvSpPr txBox="1"/>
          <p:nvPr>
            <p:ph idx="1" type="body"/>
          </p:nvPr>
        </p:nvSpPr>
        <p:spPr>
          <a:xfrm>
            <a:off x="471900" y="1919075"/>
            <a:ext cx="3999900" cy="19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Future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Swaps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>
                <a:solidFill>
                  <a:schemeClr val="accent3"/>
                </a:solidFill>
              </a:rPr>
              <a:t>Options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…</a:t>
            </a:r>
            <a:endParaRPr/>
          </a:p>
        </p:txBody>
      </p:sp>
      <p:sp>
        <p:nvSpPr>
          <p:cNvPr id="117" name="Google Shape;117;p20"/>
          <p:cNvSpPr txBox="1"/>
          <p:nvPr>
            <p:ph idx="2" type="body"/>
          </p:nvPr>
        </p:nvSpPr>
        <p:spPr>
          <a:xfrm>
            <a:off x="4694250" y="1919075"/>
            <a:ext cx="3999900" cy="23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</a:t>
            </a:r>
            <a:r>
              <a:rPr lang="en"/>
              <a:t>ontracts that give the owner the right, but not the obligation, to buy [...] or sell [...] an asset. The price at which the sale takes place is known as the </a:t>
            </a:r>
            <a:r>
              <a:rPr b="1" lang="en">
                <a:solidFill>
                  <a:schemeClr val="accent2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strike price</a:t>
            </a:r>
            <a:r>
              <a:rPr lang="en"/>
              <a:t>, and is specified at the time the parties enter into the option. The option contract also specifies a </a:t>
            </a:r>
            <a:r>
              <a:rPr b="1" lang="en">
                <a:solidFill>
                  <a:schemeClr val="accent2"/>
                </a:solidFill>
              </a:rPr>
              <a:t>maturity date</a:t>
            </a:r>
            <a:r>
              <a:rPr lang="en"/>
              <a:t>. [...] If the owner of the contract exercises this right, the counterparty has the obligation to carry out the transaction.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Call &amp; Put Options</a:t>
            </a:r>
            <a:endParaRPr/>
          </a:p>
        </p:txBody>
      </p:sp>
      <p:sp>
        <p:nvSpPr>
          <p:cNvPr id="123" name="Google Shape;123;p21"/>
          <p:cNvSpPr txBox="1"/>
          <p:nvPr/>
        </p:nvSpPr>
        <p:spPr>
          <a:xfrm>
            <a:off x="4265225" y="1558350"/>
            <a:ext cx="4008900" cy="20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 </a:t>
            </a:r>
            <a:r>
              <a:rPr b="1"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Call Option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gives the owner the right to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buy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an asset at the 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strike price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at some point in the future.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 </a:t>
            </a:r>
            <a:r>
              <a:rPr b="1"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Put Option</a:t>
            </a:r>
            <a:r>
              <a:rPr lang="en"/>
              <a:t> gives the owner the right to </a:t>
            </a:r>
            <a:r>
              <a:rPr b="1" lang="en"/>
              <a:t>sell</a:t>
            </a:r>
            <a:r>
              <a:rPr lang="en"/>
              <a:t> an asset at the </a:t>
            </a:r>
            <a:r>
              <a:rPr b="1" lang="en"/>
              <a:t>strike price</a:t>
            </a:r>
            <a:r>
              <a:rPr lang="en"/>
              <a:t> at some point in the future.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